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aleway"/>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9" roundtripDataSignature="AMtx7mimiqxrHY/zol8SXgtlKtB8lT6u/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2.jpg>
</file>

<file path=ppt/media/image3.png>
</file>

<file path=ppt/media/image4.jp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17"/>
          <p:cNvPicPr preferRelativeResize="0"/>
          <p:nvPr/>
        </p:nvPicPr>
        <p:blipFill rotWithShape="1">
          <a:blip r:embed="rId2">
            <a:alphaModFix/>
          </a:blip>
          <a:srcRect b="23590" l="0" r="0" t="21799"/>
          <a:stretch/>
        </p:blipFill>
        <p:spPr>
          <a:xfrm>
            <a:off x="0" y="487825"/>
            <a:ext cx="9144000" cy="4655676"/>
          </a:xfrm>
          <a:prstGeom prst="rect">
            <a:avLst/>
          </a:prstGeom>
          <a:noFill/>
          <a:ln>
            <a:noFill/>
          </a:ln>
        </p:spPr>
      </p:pic>
      <p:sp>
        <p:nvSpPr>
          <p:cNvPr id="11" name="Google Shape;11;p1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 name="Google Shape;12;p17"/>
          <p:cNvGrpSpPr/>
          <p:nvPr/>
        </p:nvGrpSpPr>
        <p:grpSpPr>
          <a:xfrm>
            <a:off x="830392" y="1191256"/>
            <a:ext cx="745763" cy="45826"/>
            <a:chOff x="4580561" y="2589004"/>
            <a:chExt cx="1064464" cy="25200"/>
          </a:xfrm>
        </p:grpSpPr>
        <p:sp>
          <p:nvSpPr>
            <p:cNvPr id="13" name="Google Shape;13;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 name="Google Shape;15;p17"/>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6" name="Google Shape;16;p17"/>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7" name="Google Shape;17;p1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8" name="Google Shape;18;p17"/>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Confidential</a:t>
            </a:r>
            <a:endParaRPr b="1" i="0" sz="600" u="none" cap="none" strike="noStrike">
              <a:solidFill>
                <a:srgbClr val="000000"/>
              </a:solidFill>
              <a:latin typeface="Raleway"/>
              <a:ea typeface="Raleway"/>
              <a:cs typeface="Raleway"/>
              <a:sym typeface="Raleway"/>
            </a:endParaRPr>
          </a:p>
        </p:txBody>
      </p:sp>
      <p:sp>
        <p:nvSpPr>
          <p:cNvPr id="19" name="Google Shape;19;p17"/>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Customized for </a:t>
            </a:r>
            <a:r>
              <a:rPr b="1" i="0" lang="en-US" sz="600" u="none" cap="none" strike="noStrike">
                <a:solidFill>
                  <a:srgbClr val="000000"/>
                </a:solidFill>
                <a:latin typeface="Raleway"/>
                <a:ea typeface="Raleway"/>
                <a:cs typeface="Raleway"/>
                <a:sym typeface="Raleway"/>
              </a:rPr>
              <a:t>Lorem Ipsum LLC</a:t>
            </a:r>
            <a:endParaRPr b="0" i="0" sz="600" u="none" cap="none" strike="noStrike">
              <a:solidFill>
                <a:srgbClr val="000000"/>
              </a:solidFill>
              <a:latin typeface="Raleway"/>
              <a:ea typeface="Raleway"/>
              <a:cs typeface="Raleway"/>
              <a:sym typeface="Raleway"/>
            </a:endParaRPr>
          </a:p>
        </p:txBody>
      </p:sp>
      <p:sp>
        <p:nvSpPr>
          <p:cNvPr id="20" name="Google Shape;20;p17"/>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Version 1.0</a:t>
            </a:r>
            <a:endParaRPr b="1" i="0" sz="600" u="none" cap="none" strike="noStrike">
              <a:solidFill>
                <a:srgbClr val="000000"/>
              </a:solidFill>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7" name="Shape 107"/>
        <p:cNvGrpSpPr/>
        <p:nvPr/>
      </p:nvGrpSpPr>
      <p:grpSpPr>
        <a:xfrm>
          <a:off x="0" y="0"/>
          <a:ext cx="0" cy="0"/>
          <a:chOff x="0" y="0"/>
          <a:chExt cx="0" cy="0"/>
        </a:xfrm>
      </p:grpSpPr>
      <p:sp>
        <p:nvSpPr>
          <p:cNvPr id="108" name="Google Shape;108;p26"/>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 name="Google Shape;109;p26"/>
          <p:cNvGrpSpPr/>
          <p:nvPr/>
        </p:nvGrpSpPr>
        <p:grpSpPr>
          <a:xfrm>
            <a:off x="830392" y="1191256"/>
            <a:ext cx="745763" cy="45826"/>
            <a:chOff x="4580561" y="2589004"/>
            <a:chExt cx="1064464" cy="25200"/>
          </a:xfrm>
        </p:grpSpPr>
        <p:sp>
          <p:nvSpPr>
            <p:cNvPr id="110" name="Google Shape;110;p2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 name="Google Shape;112;p26"/>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13" name="Google Shape;113;p26"/>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14" name="Google Shape;114;p26"/>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5" name="Google Shape;115;p2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16" name="Google Shape;116;p26"/>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7" name="Google Shape;117;p26"/>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18" name="Google Shape;118;p26"/>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19" name="Google Shape;119;p26"/>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0" name="Shape 120"/>
        <p:cNvGrpSpPr/>
        <p:nvPr/>
      </p:nvGrpSpPr>
      <p:grpSpPr>
        <a:xfrm>
          <a:off x="0" y="0"/>
          <a:ext cx="0" cy="0"/>
          <a:chOff x="0" y="0"/>
          <a:chExt cx="0" cy="0"/>
        </a:xfrm>
      </p:grpSpPr>
      <p:grpSp>
        <p:nvGrpSpPr>
          <p:cNvPr id="121" name="Google Shape;121;p27"/>
          <p:cNvGrpSpPr/>
          <p:nvPr/>
        </p:nvGrpSpPr>
        <p:grpSpPr>
          <a:xfrm>
            <a:off x="830392" y="4169130"/>
            <a:ext cx="745763" cy="45826"/>
            <a:chOff x="4580561" y="2589004"/>
            <a:chExt cx="1064464" cy="25200"/>
          </a:xfrm>
        </p:grpSpPr>
        <p:sp>
          <p:nvSpPr>
            <p:cNvPr id="122" name="Google Shape;122;p2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4" name="Google Shape;124;p27"/>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25" name="Google Shape;125;p27"/>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26" name="Google Shape;126;p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27" name="Google Shape;127;p27"/>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8" name="Google Shape;128;p27"/>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29" name="Google Shape;129;p27"/>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30" name="Google Shape;130;p27"/>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31" name="Shape 131"/>
        <p:cNvGrpSpPr/>
        <p:nvPr/>
      </p:nvGrpSpPr>
      <p:grpSpPr>
        <a:xfrm>
          <a:off x="0" y="0"/>
          <a:ext cx="0" cy="0"/>
          <a:chOff x="0" y="0"/>
          <a:chExt cx="0" cy="0"/>
        </a:xfrm>
      </p:grpSpPr>
      <p:sp>
        <p:nvSpPr>
          <p:cNvPr id="132" name="Google Shape;132;p28"/>
          <p:cNvSpPr txBox="1"/>
          <p:nvPr>
            <p:ph type="title"/>
          </p:nvPr>
        </p:nvSpPr>
        <p:spPr>
          <a:xfrm>
            <a:off x="1308150" y="1318650"/>
            <a:ext cx="71100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600"/>
              <a:buNone/>
              <a:defRPr sz="2600">
                <a:solidFill>
                  <a:srgbClr val="FFFFFF"/>
                </a:solidFill>
              </a:defRPr>
            </a:lvl1pPr>
            <a:lvl2pPr lvl="1" algn="l">
              <a:lnSpc>
                <a:spcPct val="100000"/>
              </a:lnSpc>
              <a:spcBef>
                <a:spcPts val="0"/>
              </a:spcBef>
              <a:spcAft>
                <a:spcPts val="0"/>
              </a:spcAft>
              <a:buClr>
                <a:srgbClr val="FFFFFF"/>
              </a:buClr>
              <a:buSzPts val="2600"/>
              <a:buNone/>
              <a:defRPr sz="2600">
                <a:solidFill>
                  <a:srgbClr val="FFFFFF"/>
                </a:solidFill>
              </a:defRPr>
            </a:lvl2pPr>
            <a:lvl3pPr lvl="2" algn="l">
              <a:lnSpc>
                <a:spcPct val="100000"/>
              </a:lnSpc>
              <a:spcBef>
                <a:spcPts val="0"/>
              </a:spcBef>
              <a:spcAft>
                <a:spcPts val="0"/>
              </a:spcAft>
              <a:buClr>
                <a:srgbClr val="FFFFFF"/>
              </a:buClr>
              <a:buSzPts val="2600"/>
              <a:buNone/>
              <a:defRPr sz="2600">
                <a:solidFill>
                  <a:srgbClr val="FFFFFF"/>
                </a:solidFill>
              </a:defRPr>
            </a:lvl3pPr>
            <a:lvl4pPr lvl="3" algn="l">
              <a:lnSpc>
                <a:spcPct val="100000"/>
              </a:lnSpc>
              <a:spcBef>
                <a:spcPts val="0"/>
              </a:spcBef>
              <a:spcAft>
                <a:spcPts val="0"/>
              </a:spcAft>
              <a:buClr>
                <a:srgbClr val="FFFFFF"/>
              </a:buClr>
              <a:buSzPts val="2600"/>
              <a:buNone/>
              <a:defRPr sz="2600">
                <a:solidFill>
                  <a:srgbClr val="FFFFFF"/>
                </a:solidFill>
              </a:defRPr>
            </a:lvl4pPr>
            <a:lvl5pPr lvl="4" algn="l">
              <a:lnSpc>
                <a:spcPct val="100000"/>
              </a:lnSpc>
              <a:spcBef>
                <a:spcPts val="0"/>
              </a:spcBef>
              <a:spcAft>
                <a:spcPts val="0"/>
              </a:spcAft>
              <a:buClr>
                <a:srgbClr val="FFFFFF"/>
              </a:buClr>
              <a:buSzPts val="2600"/>
              <a:buNone/>
              <a:defRPr sz="2600">
                <a:solidFill>
                  <a:srgbClr val="FFFFFF"/>
                </a:solidFill>
              </a:defRPr>
            </a:lvl5pPr>
            <a:lvl6pPr lvl="5" algn="l">
              <a:lnSpc>
                <a:spcPct val="100000"/>
              </a:lnSpc>
              <a:spcBef>
                <a:spcPts val="0"/>
              </a:spcBef>
              <a:spcAft>
                <a:spcPts val="0"/>
              </a:spcAft>
              <a:buClr>
                <a:srgbClr val="FFFFFF"/>
              </a:buClr>
              <a:buSzPts val="2600"/>
              <a:buNone/>
              <a:defRPr sz="2600">
                <a:solidFill>
                  <a:srgbClr val="FFFFFF"/>
                </a:solidFill>
              </a:defRPr>
            </a:lvl6pPr>
            <a:lvl7pPr lvl="6" algn="l">
              <a:lnSpc>
                <a:spcPct val="100000"/>
              </a:lnSpc>
              <a:spcBef>
                <a:spcPts val="0"/>
              </a:spcBef>
              <a:spcAft>
                <a:spcPts val="0"/>
              </a:spcAft>
              <a:buClr>
                <a:srgbClr val="FFFFFF"/>
              </a:buClr>
              <a:buSzPts val="2600"/>
              <a:buNone/>
              <a:defRPr sz="2600">
                <a:solidFill>
                  <a:srgbClr val="FFFFFF"/>
                </a:solidFill>
              </a:defRPr>
            </a:lvl7pPr>
            <a:lvl8pPr lvl="7" algn="l">
              <a:lnSpc>
                <a:spcPct val="100000"/>
              </a:lnSpc>
              <a:spcBef>
                <a:spcPts val="0"/>
              </a:spcBef>
              <a:spcAft>
                <a:spcPts val="0"/>
              </a:spcAft>
              <a:buClr>
                <a:srgbClr val="FFFFFF"/>
              </a:buClr>
              <a:buSzPts val="2600"/>
              <a:buNone/>
              <a:defRPr sz="2600">
                <a:solidFill>
                  <a:srgbClr val="FFFFFF"/>
                </a:solidFill>
              </a:defRPr>
            </a:lvl8pPr>
            <a:lvl9pPr lvl="8" algn="l">
              <a:lnSpc>
                <a:spcPct val="100000"/>
              </a:lnSpc>
              <a:spcBef>
                <a:spcPts val="0"/>
              </a:spcBef>
              <a:spcAft>
                <a:spcPts val="0"/>
              </a:spcAft>
              <a:buClr>
                <a:srgbClr val="FFFFFF"/>
              </a:buClr>
              <a:buSzPts val="2600"/>
              <a:buNone/>
              <a:defRPr sz="2600">
                <a:solidFill>
                  <a:srgbClr val="FFFFFF"/>
                </a:solidFill>
              </a:defRPr>
            </a:lvl9pPr>
          </a:lstStyle>
          <a:p/>
        </p:txBody>
      </p:sp>
      <p:sp>
        <p:nvSpPr>
          <p:cNvPr id="133" name="Google Shape;133;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34" name="Google Shape;134;p28"/>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Confidential</a:t>
            </a:r>
            <a:endParaRPr b="1" i="0" sz="600" u="none" cap="none" strike="noStrike">
              <a:solidFill>
                <a:srgbClr val="FFFFFF"/>
              </a:solidFill>
              <a:latin typeface="Raleway"/>
              <a:ea typeface="Raleway"/>
              <a:cs typeface="Raleway"/>
              <a:sym typeface="Raleway"/>
            </a:endParaRPr>
          </a:p>
        </p:txBody>
      </p:sp>
      <p:sp>
        <p:nvSpPr>
          <p:cNvPr id="135" name="Google Shape;135;p28"/>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Customized for </a:t>
            </a:r>
            <a:r>
              <a:rPr b="1" i="0" lang="en-US" sz="600" u="none" cap="none" strike="noStrike">
                <a:solidFill>
                  <a:srgbClr val="FFFFFF"/>
                </a:solidFill>
                <a:latin typeface="Raleway"/>
                <a:ea typeface="Raleway"/>
                <a:cs typeface="Raleway"/>
                <a:sym typeface="Raleway"/>
              </a:rPr>
              <a:t>Lorem Ipsum LLC</a:t>
            </a:r>
            <a:endParaRPr b="0" i="0" sz="600" u="none" cap="none" strike="noStrike">
              <a:solidFill>
                <a:srgbClr val="FFFFFF"/>
              </a:solidFill>
              <a:latin typeface="Raleway"/>
              <a:ea typeface="Raleway"/>
              <a:cs typeface="Raleway"/>
              <a:sym typeface="Raleway"/>
            </a:endParaRPr>
          </a:p>
        </p:txBody>
      </p:sp>
      <p:sp>
        <p:nvSpPr>
          <p:cNvPr id="136" name="Google Shape;136;p28"/>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Version 1.0</a:t>
            </a:r>
            <a:endParaRPr b="1" i="0" sz="600" u="none" cap="none" strike="noStrike">
              <a:solidFill>
                <a:srgbClr val="FFFFFF"/>
              </a:solidFill>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37" name="Shape 137"/>
        <p:cNvGrpSpPr/>
        <p:nvPr/>
      </p:nvGrpSpPr>
      <p:grpSpPr>
        <a:xfrm>
          <a:off x="0" y="0"/>
          <a:ext cx="0" cy="0"/>
          <a:chOff x="0" y="0"/>
          <a:chExt cx="0" cy="0"/>
        </a:xfrm>
      </p:grpSpPr>
      <p:grpSp>
        <p:nvGrpSpPr>
          <p:cNvPr id="138" name="Google Shape;138;p29"/>
          <p:cNvGrpSpPr/>
          <p:nvPr/>
        </p:nvGrpSpPr>
        <p:grpSpPr>
          <a:xfrm>
            <a:off x="830392" y="1191256"/>
            <a:ext cx="745763" cy="45826"/>
            <a:chOff x="4580561" y="2589004"/>
            <a:chExt cx="1064464" cy="25200"/>
          </a:xfrm>
        </p:grpSpPr>
        <p:sp>
          <p:nvSpPr>
            <p:cNvPr id="139" name="Google Shape;139;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 name="Google Shape;141;p29"/>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42" name="Google Shape;142;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43" name="Google Shape;143;p29"/>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4" name="Google Shape;144;p29"/>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45" name="Google Shape;145;p29"/>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46" name="Google Shape;146;p29"/>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 name="Shape 21"/>
        <p:cNvGrpSpPr/>
        <p:nvPr/>
      </p:nvGrpSpPr>
      <p:grpSpPr>
        <a:xfrm>
          <a:off x="0" y="0"/>
          <a:ext cx="0" cy="0"/>
          <a:chOff x="0" y="0"/>
          <a:chExt cx="0" cy="0"/>
        </a:xfrm>
      </p:grpSpPr>
      <p:sp>
        <p:nvSpPr>
          <p:cNvPr id="22" name="Google Shape;22;p1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 name="Google Shape;23;p18"/>
          <p:cNvGrpSpPr/>
          <p:nvPr/>
        </p:nvGrpSpPr>
        <p:grpSpPr>
          <a:xfrm>
            <a:off x="830392" y="1191256"/>
            <a:ext cx="745763" cy="45826"/>
            <a:chOff x="4580561" y="2589004"/>
            <a:chExt cx="1064464" cy="25200"/>
          </a:xfrm>
        </p:grpSpPr>
        <p:sp>
          <p:nvSpPr>
            <p:cNvPr id="24" name="Google Shape;24;p1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 name="Google Shape;26;p18"/>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7" name="Google Shape;27;p18"/>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8" name="Google Shape;28;p1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29" name="Google Shape;29;p18"/>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 name="Google Shape;30;p18"/>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31" name="Google Shape;31;p18"/>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32" name="Google Shape;32;p18"/>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33" name="Shape 33"/>
        <p:cNvGrpSpPr/>
        <p:nvPr/>
      </p:nvGrpSpPr>
      <p:grpSpPr>
        <a:xfrm>
          <a:off x="0" y="0"/>
          <a:ext cx="0" cy="0"/>
          <a:chOff x="0" y="0"/>
          <a:chExt cx="0" cy="0"/>
        </a:xfrm>
      </p:grpSpPr>
      <p:pic>
        <p:nvPicPr>
          <p:cNvPr descr="shutterstock_429987889_edited.jpg" id="34" name="Google Shape;34;p19"/>
          <p:cNvPicPr preferRelativeResize="0"/>
          <p:nvPr/>
        </p:nvPicPr>
        <p:blipFill rotWithShape="1">
          <a:blip r:embed="rId2">
            <a:alphaModFix/>
          </a:blip>
          <a:srcRect b="23590" l="0" r="0" t="21799"/>
          <a:stretch/>
        </p:blipFill>
        <p:spPr>
          <a:xfrm>
            <a:off x="0" y="487825"/>
            <a:ext cx="9144000" cy="4655676"/>
          </a:xfrm>
          <a:prstGeom prst="rect">
            <a:avLst/>
          </a:prstGeom>
          <a:noFill/>
          <a:ln>
            <a:noFill/>
          </a:ln>
        </p:spPr>
      </p:pic>
      <p:sp>
        <p:nvSpPr>
          <p:cNvPr id="35" name="Google Shape;35;p19"/>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 name="Google Shape;36;p19"/>
          <p:cNvGrpSpPr/>
          <p:nvPr/>
        </p:nvGrpSpPr>
        <p:grpSpPr>
          <a:xfrm>
            <a:off x="830392" y="1191256"/>
            <a:ext cx="745763" cy="45826"/>
            <a:chOff x="4580561" y="2589004"/>
            <a:chExt cx="1064464" cy="25200"/>
          </a:xfrm>
        </p:grpSpPr>
        <p:sp>
          <p:nvSpPr>
            <p:cNvPr id="37" name="Google Shape;37;p1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1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 name="Google Shape;39;p19"/>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40" name="Google Shape;40;p19"/>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41" name="Google Shape;41;p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42" name="Google Shape;42;p19"/>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 name="Google Shape;43;p19"/>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44" name="Google Shape;44;p19"/>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45" name="Google Shape;45;p19"/>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6" name="Shape 46"/>
        <p:cNvGrpSpPr/>
        <p:nvPr/>
      </p:nvGrpSpPr>
      <p:grpSpPr>
        <a:xfrm>
          <a:off x="0" y="0"/>
          <a:ext cx="0" cy="0"/>
          <a:chOff x="0" y="0"/>
          <a:chExt cx="0" cy="0"/>
        </a:xfrm>
      </p:grpSpPr>
      <p:grpSp>
        <p:nvGrpSpPr>
          <p:cNvPr id="47" name="Google Shape;47;p20"/>
          <p:cNvGrpSpPr/>
          <p:nvPr/>
        </p:nvGrpSpPr>
        <p:grpSpPr>
          <a:xfrm>
            <a:off x="830392" y="1191256"/>
            <a:ext cx="745763" cy="45826"/>
            <a:chOff x="4580561" y="2589004"/>
            <a:chExt cx="1064464" cy="25200"/>
          </a:xfrm>
        </p:grpSpPr>
        <p:sp>
          <p:nvSpPr>
            <p:cNvPr id="48" name="Google Shape;48;p2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 name="Google Shape;50;p20"/>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51" name="Google Shape;51;p2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52" name="Google Shape;52;p20"/>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3" name="Google Shape;53;p20"/>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54" name="Google Shape;54;p20"/>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55" name="Google Shape;55;p20"/>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2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59" name="Google Shape;59;p21"/>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0" name="Google Shape;60;p21"/>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61" name="Google Shape;61;p21"/>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62" name="Google Shape;62;p21"/>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63" name="Google Shape;63;p21"/>
          <p:cNvSpPr txBox="1"/>
          <p:nvPr>
            <p:ph idx="1" type="body"/>
          </p:nvPr>
        </p:nvSpPr>
        <p:spPr>
          <a:xfrm>
            <a:off x="729450" y="1068650"/>
            <a:ext cx="7688700" cy="1034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22"/>
          <p:cNvPicPr preferRelativeResize="0"/>
          <p:nvPr/>
        </p:nvPicPr>
        <p:blipFill rotWithShape="1">
          <a:blip r:embed="rId2">
            <a:alphaModFix/>
          </a:blip>
          <a:srcRect b="11970" l="0" r="0" t="11971"/>
          <a:stretch/>
        </p:blipFill>
        <p:spPr>
          <a:xfrm>
            <a:off x="0" y="487825"/>
            <a:ext cx="9143999" cy="4655673"/>
          </a:xfrm>
          <a:prstGeom prst="rect">
            <a:avLst/>
          </a:prstGeom>
          <a:noFill/>
          <a:ln>
            <a:noFill/>
          </a:ln>
        </p:spPr>
      </p:pic>
      <p:sp>
        <p:nvSpPr>
          <p:cNvPr id="66" name="Google Shape;66;p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68" name="Google Shape;68;p22"/>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9" name="Google Shape;69;p22"/>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70" name="Google Shape;70;p22"/>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71" name="Google Shape;71;p22"/>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72" name="Google Shape;72;p22"/>
          <p:cNvSpPr txBox="1"/>
          <p:nvPr>
            <p:ph type="title"/>
          </p:nvPr>
        </p:nvSpPr>
        <p:spPr>
          <a:xfrm>
            <a:off x="729450" y="2056375"/>
            <a:ext cx="58875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2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 name="Google Shape;75;p23"/>
          <p:cNvGrpSpPr/>
          <p:nvPr/>
        </p:nvGrpSpPr>
        <p:grpSpPr>
          <a:xfrm>
            <a:off x="830392" y="1191256"/>
            <a:ext cx="745763" cy="45826"/>
            <a:chOff x="4580561" y="2589004"/>
            <a:chExt cx="1064464" cy="25200"/>
          </a:xfrm>
        </p:grpSpPr>
        <p:sp>
          <p:nvSpPr>
            <p:cNvPr id="76" name="Google Shape;76;p2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 name="Google Shape;78;p2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79" name="Google Shape;79;p2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0" name="Google Shape;80;p2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1" name="Google Shape;81;p2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82" name="Google Shape;82;p23"/>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3" name="Google Shape;83;p23"/>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84" name="Google Shape;84;p23"/>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85" name="Google Shape;85;p23"/>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2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 name="Google Shape;88;p24"/>
          <p:cNvGrpSpPr/>
          <p:nvPr/>
        </p:nvGrpSpPr>
        <p:grpSpPr>
          <a:xfrm>
            <a:off x="830392" y="1191256"/>
            <a:ext cx="745763" cy="45826"/>
            <a:chOff x="4580561" y="2589004"/>
            <a:chExt cx="1064464" cy="25200"/>
          </a:xfrm>
        </p:grpSpPr>
        <p:sp>
          <p:nvSpPr>
            <p:cNvPr id="89" name="Google Shape;89;p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 name="Google Shape;91;p24"/>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92" name="Google Shape;92;p2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93" name="Google Shape;93;p24"/>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4" name="Google Shape;94;p24"/>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95" name="Google Shape;95;p24"/>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96" name="Google Shape;96;p24"/>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97" name="Shape 97"/>
        <p:cNvGrpSpPr/>
        <p:nvPr/>
      </p:nvGrpSpPr>
      <p:grpSpPr>
        <a:xfrm>
          <a:off x="0" y="0"/>
          <a:ext cx="0" cy="0"/>
          <a:chOff x="0" y="0"/>
          <a:chExt cx="0" cy="0"/>
        </a:xfrm>
      </p:grpSpPr>
      <p:grpSp>
        <p:nvGrpSpPr>
          <p:cNvPr id="98" name="Google Shape;98;p25"/>
          <p:cNvGrpSpPr/>
          <p:nvPr/>
        </p:nvGrpSpPr>
        <p:grpSpPr>
          <a:xfrm>
            <a:off x="830392" y="4169130"/>
            <a:ext cx="745763" cy="45826"/>
            <a:chOff x="4580561" y="2589004"/>
            <a:chExt cx="1064464" cy="25200"/>
          </a:xfrm>
        </p:grpSpPr>
        <p:sp>
          <p:nvSpPr>
            <p:cNvPr id="99" name="Google Shape;99;p2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 name="Google Shape;101;p25"/>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2" name="Google Shape;102;p2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03" name="Google Shape;103;p25"/>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4" name="Google Shape;104;p25"/>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05" name="Google Shape;105;p25"/>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06" name="Google Shape;106;p25"/>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1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
          <p:cNvSpPr txBox="1"/>
          <p:nvPr>
            <p:ph type="ctrTitle"/>
          </p:nvPr>
        </p:nvSpPr>
        <p:spPr>
          <a:xfrm>
            <a:off x="1913875" y="1584450"/>
            <a:ext cx="6365100" cy="98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US" sz="4800">
                <a:solidFill>
                  <a:srgbClr val="000000"/>
                </a:solidFill>
              </a:rPr>
              <a:t>Sociology  </a:t>
            </a:r>
            <a:r>
              <a:rPr lang="en-US" sz="2000">
                <a:solidFill>
                  <a:srgbClr val="000000"/>
                </a:solidFill>
              </a:rPr>
              <a:t>Course Code (SS 2005)</a:t>
            </a:r>
            <a:endParaRPr sz="1400"/>
          </a:p>
        </p:txBody>
      </p:sp>
      <p:sp>
        <p:nvSpPr>
          <p:cNvPr id="152" name="Google Shape;152;p1"/>
          <p:cNvSpPr txBox="1"/>
          <p:nvPr>
            <p:ph idx="1" type="subTitle"/>
          </p:nvPr>
        </p:nvSpPr>
        <p:spPr>
          <a:xfrm>
            <a:off x="1957888" y="2571747"/>
            <a:ext cx="4890900" cy="54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b="1" lang="en-US" sz="1400"/>
              <a:t>Muhammad Zeeshan</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0"/>
          <p:cNvSpPr txBox="1"/>
          <p:nvPr>
            <p:ph type="title"/>
          </p:nvPr>
        </p:nvSpPr>
        <p:spPr>
          <a:xfrm>
            <a:off x="730000" y="578911"/>
            <a:ext cx="7540697" cy="48960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a:t>TYPES OF GROUPS</a:t>
            </a:r>
            <a:endParaRPr/>
          </a:p>
        </p:txBody>
      </p:sp>
      <p:sp>
        <p:nvSpPr>
          <p:cNvPr id="207" name="Google Shape;207;p10"/>
          <p:cNvSpPr txBox="1"/>
          <p:nvPr>
            <p:ph idx="1" type="body"/>
          </p:nvPr>
        </p:nvSpPr>
        <p:spPr>
          <a:xfrm>
            <a:off x="721225" y="1428108"/>
            <a:ext cx="7549472" cy="2951117"/>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US" sz="1500">
                <a:solidFill>
                  <a:schemeClr val="dk2"/>
                </a:solidFill>
              </a:rPr>
              <a:t>A </a:t>
            </a:r>
            <a:r>
              <a:rPr b="1" lang="en-US" sz="1500" u="sng">
                <a:solidFill>
                  <a:schemeClr val="dk2"/>
                </a:solidFill>
              </a:rPr>
              <a:t>reference group</a:t>
            </a:r>
            <a:r>
              <a:rPr lang="en-US" sz="1500">
                <a:solidFill>
                  <a:schemeClr val="dk2"/>
                </a:solidFill>
              </a:rPr>
              <a:t>, a social group that serves as a point of reference in making evaluations and decisions.</a:t>
            </a:r>
            <a:endParaRPr/>
          </a:p>
          <a:p>
            <a:pPr indent="-311150" lvl="0" marL="457200" rtl="0" algn="l">
              <a:lnSpc>
                <a:spcPct val="115000"/>
              </a:lnSpc>
              <a:spcBef>
                <a:spcPts val="0"/>
              </a:spcBef>
              <a:spcAft>
                <a:spcPts val="0"/>
              </a:spcAft>
              <a:buSzPts val="1300"/>
              <a:buChar char="●"/>
            </a:pPr>
            <a:r>
              <a:rPr lang="en-US" sz="1500">
                <a:solidFill>
                  <a:schemeClr val="dk2"/>
                </a:solidFill>
              </a:rPr>
              <a:t>An </a:t>
            </a:r>
            <a:r>
              <a:rPr b="1" lang="en-US" sz="1500" u="sng">
                <a:solidFill>
                  <a:schemeClr val="dk2"/>
                </a:solidFill>
              </a:rPr>
              <a:t>in-group</a:t>
            </a:r>
            <a:r>
              <a:rPr lang="en-US" sz="1500">
                <a:solidFill>
                  <a:schemeClr val="dk2"/>
                </a:solidFill>
              </a:rPr>
              <a:t> is a social group toward which a member feels respect and loyalty. An in group exists in relation to an out-group, </a:t>
            </a:r>
            <a:endParaRPr sz="1500">
              <a:solidFill>
                <a:schemeClr val="dk2"/>
              </a:solidFill>
            </a:endParaRPr>
          </a:p>
          <a:p>
            <a:pPr indent="-311150" lvl="0" marL="457200" rtl="0" algn="l">
              <a:lnSpc>
                <a:spcPct val="115000"/>
              </a:lnSpc>
              <a:spcBef>
                <a:spcPts val="0"/>
              </a:spcBef>
              <a:spcAft>
                <a:spcPts val="0"/>
              </a:spcAft>
              <a:buSzPts val="1300"/>
              <a:buChar char="●"/>
            </a:pPr>
            <a:r>
              <a:rPr b="1" lang="en-US" sz="1500" u="sng">
                <a:solidFill>
                  <a:schemeClr val="dk2"/>
                </a:solidFill>
              </a:rPr>
              <a:t>Out-group</a:t>
            </a:r>
            <a:r>
              <a:rPr lang="en-US" sz="1500">
                <a:solidFill>
                  <a:schemeClr val="dk2"/>
                </a:solidFill>
              </a:rPr>
              <a:t> is a social group toward which a person feels a sense of competition or opposition. In-groups and out-groups are based on the idea that “we” have valued traits that “they” lack.</a:t>
            </a:r>
            <a:endParaRPr/>
          </a:p>
          <a:p>
            <a:pPr indent="-311150" lvl="0" marL="457200" rtl="0" algn="l">
              <a:lnSpc>
                <a:spcPct val="115000"/>
              </a:lnSpc>
              <a:spcBef>
                <a:spcPts val="0"/>
              </a:spcBef>
              <a:spcAft>
                <a:spcPts val="0"/>
              </a:spcAft>
              <a:buSzPts val="1300"/>
              <a:buChar char="●"/>
            </a:pPr>
            <a:r>
              <a:rPr b="1" lang="en-US" sz="1500" u="sng">
                <a:solidFill>
                  <a:schemeClr val="dk2"/>
                </a:solidFill>
              </a:rPr>
              <a:t>Social Diversity </a:t>
            </a:r>
            <a:r>
              <a:rPr lang="en-US" sz="1500">
                <a:solidFill>
                  <a:schemeClr val="dk2"/>
                </a:solidFill>
              </a:rPr>
              <a:t>Cultural differences between people of diverse cultural backgrounds living in a specific area.</a:t>
            </a:r>
            <a:endParaRPr sz="15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1"/>
          <p:cNvSpPr txBox="1"/>
          <p:nvPr>
            <p:ph type="title"/>
          </p:nvPr>
        </p:nvSpPr>
        <p:spPr>
          <a:xfrm>
            <a:off x="721225" y="609733"/>
            <a:ext cx="7684535" cy="479328"/>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a:t>GROUP SIZE</a:t>
            </a:r>
            <a:endParaRPr/>
          </a:p>
        </p:txBody>
      </p:sp>
      <p:sp>
        <p:nvSpPr>
          <p:cNvPr id="213" name="Google Shape;213;p11"/>
          <p:cNvSpPr txBox="1"/>
          <p:nvPr>
            <p:ph idx="1" type="body"/>
          </p:nvPr>
        </p:nvSpPr>
        <p:spPr>
          <a:xfrm>
            <a:off x="721224" y="1438383"/>
            <a:ext cx="7684535" cy="2940842"/>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US" sz="1500">
                <a:solidFill>
                  <a:schemeClr val="dk2"/>
                </a:solidFill>
              </a:rPr>
              <a:t>Simmel (1950, orig. 1902) used the term </a:t>
            </a:r>
            <a:r>
              <a:rPr b="1" lang="en-US" sz="1500" u="sng">
                <a:solidFill>
                  <a:schemeClr val="dk2"/>
                </a:solidFill>
              </a:rPr>
              <a:t>dyad</a:t>
            </a:r>
            <a:r>
              <a:rPr lang="en-US" sz="1500">
                <a:solidFill>
                  <a:schemeClr val="dk2"/>
                </a:solidFill>
              </a:rPr>
              <a:t> (Greek for “pair”) to designate a social group with two members</a:t>
            </a:r>
            <a:endParaRPr/>
          </a:p>
          <a:p>
            <a:pPr indent="-311150" lvl="0" marL="457200" rtl="0" algn="l">
              <a:lnSpc>
                <a:spcPct val="115000"/>
              </a:lnSpc>
              <a:spcBef>
                <a:spcPts val="0"/>
              </a:spcBef>
              <a:spcAft>
                <a:spcPts val="0"/>
              </a:spcAft>
              <a:buSzPts val="1300"/>
              <a:buChar char="●"/>
            </a:pPr>
            <a:r>
              <a:rPr lang="en-US" sz="1500">
                <a:solidFill>
                  <a:schemeClr val="dk2"/>
                </a:solidFill>
              </a:rPr>
              <a:t>Simmel also studied the </a:t>
            </a:r>
            <a:r>
              <a:rPr b="1" lang="en-US" sz="1500" u="sng">
                <a:solidFill>
                  <a:schemeClr val="dk2"/>
                </a:solidFill>
              </a:rPr>
              <a:t>triad</a:t>
            </a:r>
            <a:r>
              <a:rPr lang="en-US" sz="1500">
                <a:solidFill>
                  <a:schemeClr val="dk2"/>
                </a:solidFill>
              </a:rPr>
              <a:t>, a social group with three members, which contains three relationships, each uniting two of the three people</a:t>
            </a:r>
            <a:endParaRPr/>
          </a:p>
          <a:p>
            <a:pPr indent="-311150" lvl="0" marL="457200" rtl="0" algn="l">
              <a:lnSpc>
                <a:spcPct val="115000"/>
              </a:lnSpc>
              <a:spcBef>
                <a:spcPts val="0"/>
              </a:spcBef>
              <a:spcAft>
                <a:spcPts val="0"/>
              </a:spcAft>
              <a:buSzPts val="1300"/>
              <a:buChar char="●"/>
            </a:pPr>
            <a:r>
              <a:rPr lang="en-US" sz="1500">
                <a:solidFill>
                  <a:schemeClr val="dk2"/>
                </a:solidFill>
              </a:rPr>
              <a:t>A </a:t>
            </a:r>
            <a:r>
              <a:rPr b="1" lang="en-US" sz="1500" u="sng">
                <a:solidFill>
                  <a:schemeClr val="dk2"/>
                </a:solidFill>
              </a:rPr>
              <a:t>network</a:t>
            </a:r>
            <a:r>
              <a:rPr lang="en-US" sz="1500">
                <a:solidFill>
                  <a:schemeClr val="dk2"/>
                </a:solidFill>
              </a:rPr>
              <a:t> is a web of weak social ties. Think of a network as a “fuzzy” group containing people who come into occasional contact but who lack a sense of boundaries and belonging.</a:t>
            </a:r>
            <a:endParaRPr/>
          </a:p>
          <a:p>
            <a:pPr indent="-228600" lvl="0" marL="457200" rtl="0" algn="l">
              <a:lnSpc>
                <a:spcPct val="115000"/>
              </a:lnSpc>
              <a:spcBef>
                <a:spcPts val="0"/>
              </a:spcBef>
              <a:spcAft>
                <a:spcPts val="0"/>
              </a:spcAft>
              <a:buSzPts val="1300"/>
              <a:buNone/>
            </a:pPr>
            <a:r>
              <a:t/>
            </a:r>
            <a:endParaRPr sz="15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2"/>
          <p:cNvSpPr txBox="1"/>
          <p:nvPr>
            <p:ph type="title"/>
          </p:nvPr>
        </p:nvSpPr>
        <p:spPr>
          <a:xfrm>
            <a:off x="730000" y="565079"/>
            <a:ext cx="7653711" cy="554804"/>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sz="2800">
                <a:solidFill>
                  <a:schemeClr val="dk2"/>
                </a:solidFill>
              </a:rPr>
              <a:t>FORMAL ORGANIZATIONS AND ITS TYPES</a:t>
            </a:r>
            <a:endParaRPr>
              <a:solidFill>
                <a:schemeClr val="dk2"/>
              </a:solidFill>
            </a:endParaRPr>
          </a:p>
        </p:txBody>
      </p:sp>
      <p:sp>
        <p:nvSpPr>
          <p:cNvPr id="219" name="Google Shape;219;p12"/>
          <p:cNvSpPr txBox="1"/>
          <p:nvPr>
            <p:ph idx="1" type="body"/>
          </p:nvPr>
        </p:nvSpPr>
        <p:spPr>
          <a:xfrm>
            <a:off x="626724" y="1438382"/>
            <a:ext cx="7890552" cy="3452117"/>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b="1" lang="en-US" sz="1500" u="sng">
                <a:solidFill>
                  <a:schemeClr val="dk2"/>
                </a:solidFill>
              </a:rPr>
              <a:t>Formal organizations</a:t>
            </a:r>
            <a:r>
              <a:rPr lang="en-US" sz="1500">
                <a:solidFill>
                  <a:schemeClr val="dk2"/>
                </a:solidFill>
              </a:rPr>
              <a:t>, large secondary groups organized to achieve their goals efficiently</a:t>
            </a:r>
            <a:endParaRPr/>
          </a:p>
          <a:p>
            <a:pPr indent="0" lvl="0" marL="146050" rtl="0" algn="l">
              <a:lnSpc>
                <a:spcPct val="115000"/>
              </a:lnSpc>
              <a:spcBef>
                <a:spcPts val="0"/>
              </a:spcBef>
              <a:spcAft>
                <a:spcPts val="0"/>
              </a:spcAft>
              <a:buSzPts val="1300"/>
              <a:buNone/>
            </a:pPr>
            <a:r>
              <a:rPr lang="en-US" sz="1500">
                <a:solidFill>
                  <a:schemeClr val="dk2"/>
                </a:solidFill>
              </a:rPr>
              <a:t>Types of Formal Organizations </a:t>
            </a:r>
            <a:endParaRPr sz="1500">
              <a:solidFill>
                <a:schemeClr val="dk2"/>
              </a:solidFill>
            </a:endParaRPr>
          </a:p>
          <a:p>
            <a:pPr indent="0" lvl="0" marL="146050" rtl="0" algn="l">
              <a:lnSpc>
                <a:spcPct val="115000"/>
              </a:lnSpc>
              <a:spcBef>
                <a:spcPts val="0"/>
              </a:spcBef>
              <a:spcAft>
                <a:spcPts val="0"/>
              </a:spcAft>
              <a:buSzPts val="1300"/>
              <a:buNone/>
            </a:pPr>
            <a:r>
              <a:rPr i="1" lang="en-US" sz="1500">
                <a:solidFill>
                  <a:schemeClr val="dk2"/>
                </a:solidFill>
              </a:rPr>
              <a:t>Amitai Etzioni (1975) identified three types of formal organizations</a:t>
            </a:r>
            <a:r>
              <a:rPr lang="en-US" sz="1500">
                <a:solidFill>
                  <a:schemeClr val="dk2"/>
                </a:solidFill>
              </a:rPr>
              <a:t>,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Utilitarian Organizations</a:t>
            </a:r>
            <a:r>
              <a:rPr lang="en-US" sz="1500">
                <a:solidFill>
                  <a:schemeClr val="dk2"/>
                </a:solidFill>
              </a:rPr>
              <a:t>: an organization, one that pays people for their efforts. Large businesses, for example, generate profits for their owners and income for their employees.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Normative Organizations</a:t>
            </a:r>
            <a:r>
              <a:rPr lang="en-US" sz="1500">
                <a:solidFill>
                  <a:schemeClr val="dk2"/>
                </a:solidFill>
              </a:rPr>
              <a:t>: People join not for income but to pursue some goal they think is morally worthwhile. Sometimes called voluntary associations, these include community service groups as well as political parties and religious organizations.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Coercive Organizations</a:t>
            </a:r>
            <a:r>
              <a:rPr lang="en-US" sz="1500">
                <a:solidFill>
                  <a:schemeClr val="dk2"/>
                </a:solidFill>
              </a:rPr>
              <a:t>: Membership in coercive organizations is involuntary. People are forced to join these organizations as a form of punishment (prisons) or treatment (some psychiatric hospitals). </a:t>
            </a:r>
            <a:endParaRPr sz="15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3"/>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t/>
            </a:r>
            <a:endParaRPr/>
          </a:p>
        </p:txBody>
      </p:sp>
      <p:sp>
        <p:nvSpPr>
          <p:cNvPr id="225" name="Google Shape;225;p13"/>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300"/>
              <a:buNone/>
            </a:pPr>
            <a:r>
              <a:t/>
            </a:r>
            <a:endParaRPr/>
          </a:p>
        </p:txBody>
      </p:sp>
      <p:pic>
        <p:nvPicPr>
          <p:cNvPr id="226" name="Google Shape;226;p13"/>
          <p:cNvPicPr preferRelativeResize="0"/>
          <p:nvPr/>
        </p:nvPicPr>
        <p:blipFill rotWithShape="1">
          <a:blip r:embed="rId3">
            <a:alphaModFix/>
          </a:blip>
          <a:srcRect b="0" l="0" r="0" t="0"/>
          <a:stretch/>
        </p:blipFill>
        <p:spPr>
          <a:xfrm>
            <a:off x="0" y="688368"/>
            <a:ext cx="9144000" cy="390417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4"/>
          <p:cNvSpPr txBox="1"/>
          <p:nvPr>
            <p:ph type="title"/>
          </p:nvPr>
        </p:nvSpPr>
        <p:spPr>
          <a:xfrm>
            <a:off x="472611" y="599459"/>
            <a:ext cx="8075487" cy="910842"/>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sz="2200" u="sng"/>
              <a:t>BUREAUCRACY, ITS CHARACTERISTICS AND PROBLEMS</a:t>
            </a:r>
            <a:endParaRPr sz="2200" u="sng"/>
          </a:p>
        </p:txBody>
      </p:sp>
      <p:sp>
        <p:nvSpPr>
          <p:cNvPr id="232" name="Google Shape;232;p14"/>
          <p:cNvSpPr txBox="1"/>
          <p:nvPr>
            <p:ph idx="1" type="body"/>
          </p:nvPr>
        </p:nvSpPr>
        <p:spPr>
          <a:xfrm>
            <a:off x="472611" y="1961244"/>
            <a:ext cx="8075487" cy="2477193"/>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t/>
            </a:r>
            <a:endParaRPr sz="1500">
              <a:solidFill>
                <a:schemeClr val="dk2"/>
              </a:solidFill>
            </a:endParaRPr>
          </a:p>
          <a:p>
            <a:pPr indent="0" lvl="0" marL="146050" rtl="0" algn="l">
              <a:lnSpc>
                <a:spcPct val="115000"/>
              </a:lnSpc>
              <a:spcBef>
                <a:spcPts val="0"/>
              </a:spcBef>
              <a:spcAft>
                <a:spcPts val="0"/>
              </a:spcAft>
              <a:buSzPts val="1300"/>
              <a:buNone/>
            </a:pPr>
            <a:r>
              <a:rPr b="1" lang="en-US" sz="1500" u="sng">
                <a:solidFill>
                  <a:schemeClr val="dk2"/>
                </a:solidFill>
              </a:rPr>
              <a:t>Characteristics:-</a:t>
            </a:r>
            <a:endParaRPr/>
          </a:p>
          <a:p>
            <a:pPr indent="-342900" lvl="0" marL="488950" rtl="0" algn="l">
              <a:lnSpc>
                <a:spcPct val="115000"/>
              </a:lnSpc>
              <a:spcBef>
                <a:spcPts val="0"/>
              </a:spcBef>
              <a:spcAft>
                <a:spcPts val="0"/>
              </a:spcAft>
              <a:buSzPts val="1300"/>
              <a:buAutoNum type="arabicPeriod"/>
            </a:pPr>
            <a:r>
              <a:rPr lang="en-US" sz="1600">
                <a:solidFill>
                  <a:schemeClr val="dk2"/>
                </a:solidFill>
              </a:rPr>
              <a:t>Specialization. </a:t>
            </a:r>
            <a:endParaRPr/>
          </a:p>
          <a:p>
            <a:pPr indent="-342900" lvl="0" marL="488950" rtl="0" algn="l">
              <a:lnSpc>
                <a:spcPct val="115000"/>
              </a:lnSpc>
              <a:spcBef>
                <a:spcPts val="0"/>
              </a:spcBef>
              <a:spcAft>
                <a:spcPts val="0"/>
              </a:spcAft>
              <a:buSzPts val="1300"/>
              <a:buAutoNum type="arabicPeriod"/>
            </a:pPr>
            <a:r>
              <a:rPr lang="en-US" sz="1600">
                <a:solidFill>
                  <a:schemeClr val="dk2"/>
                </a:solidFill>
              </a:rPr>
              <a:t>Hierarchy of positions. </a:t>
            </a:r>
            <a:endParaRPr sz="1600">
              <a:solidFill>
                <a:schemeClr val="dk2"/>
              </a:solidFill>
            </a:endParaRPr>
          </a:p>
          <a:p>
            <a:pPr indent="-342900" lvl="0" marL="488950" rtl="0" algn="l">
              <a:lnSpc>
                <a:spcPct val="115000"/>
              </a:lnSpc>
              <a:spcBef>
                <a:spcPts val="0"/>
              </a:spcBef>
              <a:spcAft>
                <a:spcPts val="0"/>
              </a:spcAft>
              <a:buSzPts val="1300"/>
              <a:buAutoNum type="arabicPeriod"/>
            </a:pPr>
            <a:r>
              <a:rPr lang="en-US" sz="1600">
                <a:solidFill>
                  <a:schemeClr val="dk2"/>
                </a:solidFill>
              </a:rPr>
              <a:t>Rules and regulations. </a:t>
            </a:r>
            <a:endParaRPr sz="1600">
              <a:solidFill>
                <a:schemeClr val="dk2"/>
              </a:solidFill>
            </a:endParaRPr>
          </a:p>
          <a:p>
            <a:pPr indent="-342900" lvl="0" marL="488950" rtl="0" algn="l">
              <a:lnSpc>
                <a:spcPct val="115000"/>
              </a:lnSpc>
              <a:spcBef>
                <a:spcPts val="0"/>
              </a:spcBef>
              <a:spcAft>
                <a:spcPts val="0"/>
              </a:spcAft>
              <a:buSzPts val="1300"/>
              <a:buAutoNum type="arabicPeriod"/>
            </a:pPr>
            <a:r>
              <a:rPr lang="en-US" sz="1600">
                <a:solidFill>
                  <a:schemeClr val="dk2"/>
                </a:solidFill>
              </a:rPr>
              <a:t>Technical competence. </a:t>
            </a:r>
            <a:endParaRPr sz="1600">
              <a:solidFill>
                <a:schemeClr val="dk2"/>
              </a:solidFill>
            </a:endParaRPr>
          </a:p>
          <a:p>
            <a:pPr indent="-342900" lvl="0" marL="488950" rtl="0" algn="l">
              <a:lnSpc>
                <a:spcPct val="115000"/>
              </a:lnSpc>
              <a:spcBef>
                <a:spcPts val="0"/>
              </a:spcBef>
              <a:spcAft>
                <a:spcPts val="0"/>
              </a:spcAft>
              <a:buSzPts val="1300"/>
              <a:buAutoNum type="arabicPeriod"/>
            </a:pPr>
            <a:r>
              <a:rPr lang="en-US" sz="1600">
                <a:solidFill>
                  <a:schemeClr val="dk2"/>
                </a:solidFill>
              </a:rPr>
              <a:t>Impersonality. </a:t>
            </a:r>
            <a:endParaRPr sz="1600">
              <a:solidFill>
                <a:schemeClr val="dk2"/>
              </a:solidFill>
            </a:endParaRPr>
          </a:p>
          <a:p>
            <a:pPr indent="-342900" lvl="0" marL="488950" rtl="0" algn="l">
              <a:lnSpc>
                <a:spcPct val="115000"/>
              </a:lnSpc>
              <a:spcBef>
                <a:spcPts val="0"/>
              </a:spcBef>
              <a:spcAft>
                <a:spcPts val="0"/>
              </a:spcAft>
              <a:buSzPts val="1300"/>
              <a:buAutoNum type="arabicPeriod"/>
            </a:pPr>
            <a:r>
              <a:rPr lang="en-US" sz="1600">
                <a:solidFill>
                  <a:schemeClr val="dk2"/>
                </a:solidFill>
              </a:rPr>
              <a:t>Formal, written communications. </a:t>
            </a:r>
            <a:endParaRPr sz="1600">
              <a:solidFill>
                <a:schemeClr val="dk2"/>
              </a:solidFill>
            </a:endParaRPr>
          </a:p>
          <a:p>
            <a:pPr indent="-260350" lvl="0" marL="488950" rtl="0" algn="l">
              <a:lnSpc>
                <a:spcPct val="115000"/>
              </a:lnSpc>
              <a:spcBef>
                <a:spcPts val="0"/>
              </a:spcBef>
              <a:spcAft>
                <a:spcPts val="0"/>
              </a:spcAft>
              <a:buSzPts val="1300"/>
              <a:buNone/>
            </a:pPr>
            <a:r>
              <a:t/>
            </a:r>
            <a:endParaRPr sz="1600">
              <a:solidFill>
                <a:schemeClr val="dk2"/>
              </a:solidFill>
            </a:endParaRPr>
          </a:p>
          <a:p>
            <a:pPr indent="0" lvl="0" marL="146050" rtl="0" algn="l">
              <a:lnSpc>
                <a:spcPct val="115000"/>
              </a:lnSpc>
              <a:spcBef>
                <a:spcPts val="0"/>
              </a:spcBef>
              <a:spcAft>
                <a:spcPts val="0"/>
              </a:spcAft>
              <a:buSzPts val="1300"/>
              <a:buNone/>
            </a:pPr>
            <a:r>
              <a:rPr b="1" lang="en-US" sz="1500" u="sng">
                <a:solidFill>
                  <a:schemeClr val="dk2"/>
                </a:solidFill>
              </a:rPr>
              <a:t>Problems of bureaucracy</a:t>
            </a:r>
            <a:endParaRPr sz="1500">
              <a:solidFill>
                <a:schemeClr val="dk2"/>
              </a:solidFill>
            </a:endParaRPr>
          </a:p>
          <a:p>
            <a:pPr indent="-342900" lvl="0" marL="488950" rtl="0" algn="l">
              <a:lnSpc>
                <a:spcPct val="115000"/>
              </a:lnSpc>
              <a:spcBef>
                <a:spcPts val="0"/>
              </a:spcBef>
              <a:spcAft>
                <a:spcPts val="0"/>
              </a:spcAft>
              <a:buSzPts val="1300"/>
              <a:buAutoNum type="arabicPeriod"/>
            </a:pPr>
            <a:r>
              <a:rPr lang="en-US" sz="1500">
                <a:solidFill>
                  <a:schemeClr val="dk2"/>
                </a:solidFill>
              </a:rPr>
              <a:t>Bureaucratic alienation </a:t>
            </a:r>
            <a:endParaRPr sz="1500">
              <a:solidFill>
                <a:schemeClr val="dk2"/>
              </a:solidFill>
            </a:endParaRPr>
          </a:p>
          <a:p>
            <a:pPr indent="-342900" lvl="0" marL="488950" rtl="0" algn="l">
              <a:lnSpc>
                <a:spcPct val="115000"/>
              </a:lnSpc>
              <a:spcBef>
                <a:spcPts val="0"/>
              </a:spcBef>
              <a:spcAft>
                <a:spcPts val="0"/>
              </a:spcAft>
              <a:buSzPts val="1300"/>
              <a:buAutoNum type="arabicPeriod"/>
            </a:pPr>
            <a:r>
              <a:rPr lang="en-US" sz="1500">
                <a:solidFill>
                  <a:schemeClr val="dk2"/>
                </a:solidFill>
              </a:rPr>
              <a:t>Bureaucratic inefficiency and ritualism </a:t>
            </a:r>
            <a:endParaRPr sz="1500">
              <a:solidFill>
                <a:schemeClr val="dk2"/>
              </a:solidFill>
            </a:endParaRPr>
          </a:p>
          <a:p>
            <a:pPr indent="-342900" lvl="0" marL="488950" rtl="0" algn="l">
              <a:lnSpc>
                <a:spcPct val="115000"/>
              </a:lnSpc>
              <a:spcBef>
                <a:spcPts val="0"/>
              </a:spcBef>
              <a:spcAft>
                <a:spcPts val="0"/>
              </a:spcAft>
              <a:buSzPts val="1300"/>
              <a:buAutoNum type="arabicPeriod"/>
            </a:pPr>
            <a:r>
              <a:rPr lang="en-US" sz="1500">
                <a:solidFill>
                  <a:schemeClr val="dk2"/>
                </a:solidFill>
              </a:rPr>
              <a:t>Bureaucratic inertia </a:t>
            </a:r>
            <a:endParaRPr sz="1500">
              <a:solidFill>
                <a:schemeClr val="dk2"/>
              </a:solidFill>
            </a:endParaRPr>
          </a:p>
          <a:p>
            <a:pPr indent="-342900" lvl="0" marL="488950" rtl="0" algn="l">
              <a:lnSpc>
                <a:spcPct val="115000"/>
              </a:lnSpc>
              <a:spcBef>
                <a:spcPts val="0"/>
              </a:spcBef>
              <a:spcAft>
                <a:spcPts val="0"/>
              </a:spcAft>
              <a:buSzPts val="1300"/>
              <a:buAutoNum type="arabicPeriod"/>
            </a:pPr>
            <a:r>
              <a:rPr lang="en-US" sz="1500">
                <a:solidFill>
                  <a:schemeClr val="dk2"/>
                </a:solidFill>
              </a:rPr>
              <a:t>Oligarchy</a:t>
            </a:r>
            <a:endParaRPr sz="1500">
              <a:solidFill>
                <a:schemeClr val="dk2"/>
              </a:solidFill>
            </a:endParaRPr>
          </a:p>
        </p:txBody>
      </p:sp>
      <p:sp>
        <p:nvSpPr>
          <p:cNvPr id="233" name="Google Shape;233;p14"/>
          <p:cNvSpPr txBox="1"/>
          <p:nvPr/>
        </p:nvSpPr>
        <p:spPr>
          <a:xfrm>
            <a:off x="616449" y="1510301"/>
            <a:ext cx="7736441" cy="76944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500" u="sng" cap="none" strike="noStrike">
                <a:solidFill>
                  <a:schemeClr val="dk2"/>
                </a:solidFill>
                <a:latin typeface="Lato"/>
                <a:ea typeface="Lato"/>
                <a:cs typeface="Lato"/>
                <a:sym typeface="Lato"/>
              </a:rPr>
              <a:t>Bureaucracy</a:t>
            </a:r>
            <a:r>
              <a:rPr b="0" i="0" lang="en-US" sz="1500" u="none" cap="none" strike="noStrike">
                <a:solidFill>
                  <a:schemeClr val="dk2"/>
                </a:solidFill>
                <a:latin typeface="Lato"/>
                <a:ea typeface="Lato"/>
                <a:cs typeface="Lato"/>
                <a:sym typeface="Lato"/>
              </a:rPr>
              <a:t> is an organizational model rationally designed to perform tasks efficiently. Bureaucratic officials regularly create and revise policy to increase efficiency</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5"/>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US" sz="4800">
                <a:solidFill>
                  <a:srgbClr val="000000"/>
                </a:solidFill>
              </a:rPr>
              <a:t>Q&amp;A Session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
          <p:cNvSpPr txBox="1"/>
          <p:nvPr>
            <p:ph type="title"/>
          </p:nvPr>
        </p:nvSpPr>
        <p:spPr>
          <a:xfrm>
            <a:off x="698642" y="592666"/>
            <a:ext cx="7746715" cy="508001"/>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u="sng"/>
              <a:t>SOCIAL GROUP AND ITS TYPES</a:t>
            </a:r>
            <a:endParaRPr u="sng"/>
          </a:p>
        </p:txBody>
      </p:sp>
      <p:sp>
        <p:nvSpPr>
          <p:cNvPr id="158" name="Google Shape;158;p2"/>
          <p:cNvSpPr txBox="1"/>
          <p:nvPr>
            <p:ph idx="1" type="body"/>
          </p:nvPr>
        </p:nvSpPr>
        <p:spPr>
          <a:xfrm>
            <a:off x="462337" y="1284270"/>
            <a:ext cx="8178229" cy="3369924"/>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300"/>
              <a:buFont typeface="Noto Sans Symbols"/>
              <a:buNone/>
            </a:pPr>
            <a:r>
              <a:t/>
            </a:r>
            <a:endParaRPr b="1" sz="1500" u="sng">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500">
                <a:solidFill>
                  <a:schemeClr val="dk2"/>
                </a:solidFill>
              </a:rPr>
              <a:t>A </a:t>
            </a:r>
            <a:r>
              <a:rPr b="1" lang="en-US" sz="1500" u="sng">
                <a:solidFill>
                  <a:schemeClr val="dk2"/>
                </a:solidFill>
              </a:rPr>
              <a:t>social group </a:t>
            </a:r>
            <a:r>
              <a:rPr lang="en-US" sz="1500">
                <a:solidFill>
                  <a:schemeClr val="dk2"/>
                </a:solidFill>
              </a:rPr>
              <a:t>is two or more people who identify with and interact with one another.</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500">
                <a:solidFill>
                  <a:schemeClr val="dk2"/>
                </a:solidFill>
              </a:rPr>
              <a:t>Not every collection of individuals forms a group. People all over the country with a status in common, such as women, homeowners, soldiers, millionaires, college graduates and are not a group but a </a:t>
            </a:r>
            <a:r>
              <a:rPr b="1" lang="en-US" sz="1500" u="sng">
                <a:solidFill>
                  <a:schemeClr val="dk2"/>
                </a:solidFill>
              </a:rPr>
              <a:t>category</a:t>
            </a:r>
            <a:r>
              <a:rPr lang="en-US" sz="1500">
                <a:solidFill>
                  <a:schemeClr val="dk2"/>
                </a:solidFill>
              </a:rPr>
              <a:t>. </a:t>
            </a:r>
            <a:endParaRPr sz="1500">
              <a:solidFill>
                <a:schemeClr val="dk2"/>
              </a:solidFill>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b="1" lang="en-US" sz="1500" u="sng">
                <a:solidFill>
                  <a:schemeClr val="dk2"/>
                </a:solidFill>
              </a:rPr>
              <a:t>Primary group </a:t>
            </a:r>
            <a:r>
              <a:rPr lang="en-US" sz="1500">
                <a:solidFill>
                  <a:schemeClr val="dk2"/>
                </a:solidFill>
              </a:rPr>
              <a:t>a small social group whose members share personal and lasting relationships e.g. family.</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b="1" lang="en-US" sz="1500" u="sng">
                <a:solidFill>
                  <a:schemeClr val="dk2"/>
                </a:solidFill>
              </a:rPr>
              <a:t>Secondary group </a:t>
            </a:r>
            <a:r>
              <a:rPr lang="en-US" sz="1500">
                <a:solidFill>
                  <a:schemeClr val="dk2"/>
                </a:solidFill>
              </a:rPr>
              <a:t>a large and impersonal social group whose members pursue a specific goal or activity for e.g. office colleagues.</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260350" lvl="0" marL="488950" rtl="0" algn="l">
              <a:lnSpc>
                <a:spcPct val="115000"/>
              </a:lnSpc>
              <a:spcBef>
                <a:spcPts val="0"/>
              </a:spcBef>
              <a:spcAft>
                <a:spcPts val="0"/>
              </a:spcAft>
              <a:buSzPts val="1300"/>
              <a:buFont typeface="Arial"/>
              <a:buNone/>
            </a:pPr>
            <a:r>
              <a:t/>
            </a:r>
            <a:endParaRPr sz="15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t/>
            </a:r>
            <a:endParaRPr/>
          </a:p>
        </p:txBody>
      </p:sp>
      <p:sp>
        <p:nvSpPr>
          <p:cNvPr id="164" name="Google Shape;164;p3"/>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300"/>
              <a:buNone/>
            </a:pPr>
            <a:r>
              <a:t/>
            </a:r>
            <a:endParaRPr/>
          </a:p>
        </p:txBody>
      </p:sp>
      <p:pic>
        <p:nvPicPr>
          <p:cNvPr id="165" name="Google Shape;165;p3"/>
          <p:cNvPicPr preferRelativeResize="0"/>
          <p:nvPr/>
        </p:nvPicPr>
        <p:blipFill rotWithShape="1">
          <a:blip r:embed="rId3">
            <a:alphaModFix/>
          </a:blip>
          <a:srcRect b="0" l="0" r="0" t="0"/>
          <a:stretch/>
        </p:blipFill>
        <p:spPr>
          <a:xfrm>
            <a:off x="0" y="934948"/>
            <a:ext cx="9144000" cy="36678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4"/>
          <p:cNvSpPr txBox="1"/>
          <p:nvPr>
            <p:ph type="title"/>
          </p:nvPr>
        </p:nvSpPr>
        <p:spPr>
          <a:xfrm>
            <a:off x="721224" y="640556"/>
            <a:ext cx="7683037" cy="469053"/>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u="sng"/>
              <a:t>GROUP LEADERSHIP</a:t>
            </a:r>
            <a:endParaRPr u="sng"/>
          </a:p>
        </p:txBody>
      </p:sp>
      <p:sp>
        <p:nvSpPr>
          <p:cNvPr id="171" name="Google Shape;171;p4"/>
          <p:cNvSpPr txBox="1"/>
          <p:nvPr>
            <p:ph idx="1" type="body"/>
          </p:nvPr>
        </p:nvSpPr>
        <p:spPr>
          <a:xfrm>
            <a:off x="721224" y="1304818"/>
            <a:ext cx="7683037" cy="3215811"/>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b="1" lang="en-US" sz="1600" u="sng">
                <a:solidFill>
                  <a:schemeClr val="dk2"/>
                </a:solidFill>
              </a:rPr>
              <a:t>Two Leadership Roles </a:t>
            </a:r>
            <a:endParaRPr/>
          </a:p>
          <a:p>
            <a:pPr indent="0" lvl="0" marL="146050" rtl="0" algn="l">
              <a:lnSpc>
                <a:spcPct val="115000"/>
              </a:lnSpc>
              <a:spcBef>
                <a:spcPts val="0"/>
              </a:spcBef>
              <a:spcAft>
                <a:spcPts val="0"/>
              </a:spcAft>
              <a:buSzPts val="1300"/>
              <a:buNone/>
            </a:pPr>
            <a:r>
              <a:rPr lang="en-US" sz="1600">
                <a:solidFill>
                  <a:schemeClr val="dk2"/>
                </a:solidFill>
              </a:rPr>
              <a:t>Groups typically benefit from two kinds of leadership.</a:t>
            </a:r>
            <a:endParaRPr/>
          </a:p>
          <a:p>
            <a:pPr indent="0" lvl="0" marL="146050" rtl="0" algn="l">
              <a:lnSpc>
                <a:spcPct val="115000"/>
              </a:lnSpc>
              <a:spcBef>
                <a:spcPts val="0"/>
              </a:spcBef>
              <a:spcAft>
                <a:spcPts val="0"/>
              </a:spcAft>
              <a:buSzPts val="1300"/>
              <a:buNone/>
            </a:pPr>
            <a:r>
              <a:t/>
            </a:r>
            <a:endParaRPr sz="16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600" u="sng">
                <a:solidFill>
                  <a:schemeClr val="dk2"/>
                </a:solidFill>
              </a:rPr>
              <a:t>Instrumental leadership </a:t>
            </a:r>
            <a:r>
              <a:rPr lang="en-US" sz="1600">
                <a:solidFill>
                  <a:schemeClr val="dk2"/>
                </a:solidFill>
              </a:rPr>
              <a:t>refers to group leadership that focuses on the completion of tasks. Members look to instrumental leaders to make plans, give orders, and get things done. </a:t>
            </a:r>
            <a:endParaRPr sz="1600">
              <a:solidFill>
                <a:schemeClr val="dk2"/>
              </a:solidFill>
            </a:endParaRPr>
          </a:p>
          <a:p>
            <a:pPr indent="-260350" lvl="0" marL="488950" rtl="0" algn="l">
              <a:lnSpc>
                <a:spcPct val="115000"/>
              </a:lnSpc>
              <a:spcBef>
                <a:spcPts val="0"/>
              </a:spcBef>
              <a:spcAft>
                <a:spcPts val="0"/>
              </a:spcAft>
              <a:buSzPts val="1300"/>
              <a:buFont typeface="Arial"/>
              <a:buNone/>
            </a:pPr>
            <a:r>
              <a:t/>
            </a:r>
            <a:endParaRPr sz="16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600" u="sng">
                <a:solidFill>
                  <a:schemeClr val="dk2"/>
                </a:solidFill>
              </a:rPr>
              <a:t>Expressive leadership</a:t>
            </a:r>
            <a:r>
              <a:rPr lang="en-US" sz="1600">
                <a:solidFill>
                  <a:schemeClr val="dk2"/>
                </a:solidFill>
              </a:rPr>
              <a:t>, by contrast, is group leadership that focuses on the group’s well-being. Expressive leaders take less interest in achieving goals than in raising group morale and minimizing tension and conflict among members.</a:t>
            </a:r>
            <a:endParaRPr sz="15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5"/>
          <p:cNvSpPr txBox="1"/>
          <p:nvPr>
            <p:ph type="title"/>
          </p:nvPr>
        </p:nvSpPr>
        <p:spPr>
          <a:xfrm>
            <a:off x="721224" y="595636"/>
            <a:ext cx="7690985" cy="53141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sz="2800"/>
              <a:t>THREE LEADERSHIP STYLES</a:t>
            </a:r>
            <a:endParaRPr>
              <a:solidFill>
                <a:schemeClr val="dk2"/>
              </a:solidFill>
            </a:endParaRPr>
          </a:p>
        </p:txBody>
      </p:sp>
      <p:sp>
        <p:nvSpPr>
          <p:cNvPr id="177" name="Google Shape;177;p5"/>
          <p:cNvSpPr txBox="1"/>
          <p:nvPr>
            <p:ph idx="1" type="body"/>
          </p:nvPr>
        </p:nvSpPr>
        <p:spPr>
          <a:xfrm>
            <a:off x="721224" y="1294544"/>
            <a:ext cx="7690985" cy="3452118"/>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US" sz="1500">
                <a:solidFill>
                  <a:schemeClr val="dk2"/>
                </a:solidFill>
              </a:rPr>
              <a:t>Sociologists also describe leadership in terms of decision-making style.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Authoritarian leadership </a:t>
            </a:r>
            <a:r>
              <a:rPr lang="en-US" sz="1500">
                <a:solidFill>
                  <a:schemeClr val="dk2"/>
                </a:solidFill>
              </a:rPr>
              <a:t>focuses on instrumental concerns, takes personal charge of decision making, and demands that group members obey orders. Although this leadership style may win little affection from the group, a fast-acting authoritarian leader is appreciated in a crisis.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Democratic leadership </a:t>
            </a:r>
            <a:r>
              <a:rPr lang="en-US" sz="1500">
                <a:solidFill>
                  <a:schemeClr val="dk2"/>
                </a:solidFill>
              </a:rPr>
              <a:t>is more expressive and makes a point of including everyone in the decision-making process. Although less successful in a crisis situation, democratic leaders generally draw on the ideas of all members to develop creative solutions to problems.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Laissez-faire leadership </a:t>
            </a:r>
            <a:r>
              <a:rPr lang="en-US" sz="1500">
                <a:solidFill>
                  <a:schemeClr val="dk2"/>
                </a:solidFill>
              </a:rPr>
              <a:t>allows the group to function more or less on its own (laissez-faire in French means “leave it alone”). This style is typically the least effective in promoting group goals (White &amp; Lippitt, 1953; Ridgeway, 1983). </a:t>
            </a:r>
            <a:endParaRPr sz="15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6"/>
          <p:cNvSpPr txBox="1"/>
          <p:nvPr>
            <p:ph type="title"/>
          </p:nvPr>
        </p:nvSpPr>
        <p:spPr>
          <a:xfrm>
            <a:off x="721225" y="541867"/>
            <a:ext cx="7770533" cy="60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sz="2800"/>
              <a:t>GROUP CONFORMITY</a:t>
            </a:r>
            <a:endParaRPr/>
          </a:p>
        </p:txBody>
      </p:sp>
      <p:sp>
        <p:nvSpPr>
          <p:cNvPr id="183" name="Google Shape;183;p6"/>
          <p:cNvSpPr txBox="1"/>
          <p:nvPr>
            <p:ph idx="1" type="body"/>
          </p:nvPr>
        </p:nvSpPr>
        <p:spPr>
          <a:xfrm>
            <a:off x="597400" y="1458930"/>
            <a:ext cx="7894358" cy="346239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Noto Sans Symbols"/>
              <a:buChar char="▪"/>
            </a:pPr>
            <a:r>
              <a:rPr lang="en-US" sz="1500">
                <a:solidFill>
                  <a:schemeClr val="dk2"/>
                </a:solidFill>
              </a:rPr>
              <a:t>Groups influence the behavior of their members by promoting conformity.</a:t>
            </a:r>
            <a:endParaRPr/>
          </a:p>
          <a:p>
            <a:pPr indent="-311150" lvl="0" marL="457200" rtl="0" algn="l">
              <a:lnSpc>
                <a:spcPct val="115000"/>
              </a:lnSpc>
              <a:spcBef>
                <a:spcPts val="0"/>
              </a:spcBef>
              <a:spcAft>
                <a:spcPts val="0"/>
              </a:spcAft>
              <a:buSzPts val="1300"/>
              <a:buFont typeface="Noto Sans Symbols"/>
              <a:buChar char="▪"/>
            </a:pPr>
            <a:r>
              <a:rPr lang="en-US" sz="1500">
                <a:solidFill>
                  <a:schemeClr val="dk2"/>
                </a:solidFill>
              </a:rPr>
              <a:t>“Fitting in” provides a secure feeling of belonging, but at the extreme, group pressure can be unpleasant and even dangerous. </a:t>
            </a:r>
            <a:endParaRPr sz="15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500">
                <a:solidFill>
                  <a:schemeClr val="dk2"/>
                </a:solidFill>
              </a:rPr>
              <a:t>As experiments by Solomon Asch and Stanley Milgram showed, even strangers can encourage conformity.</a:t>
            </a:r>
            <a:endParaRPr sz="15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descr="Solomon Asch's Experiment about Conformity | Psychology, Solomon asch" id="188" name="Google Shape;188;p7"/>
          <p:cNvPicPr preferRelativeResize="0"/>
          <p:nvPr/>
        </p:nvPicPr>
        <p:blipFill rotWithShape="1">
          <a:blip r:embed="rId3">
            <a:alphaModFix/>
          </a:blip>
          <a:srcRect b="0" l="0" r="0" t="0"/>
          <a:stretch/>
        </p:blipFill>
        <p:spPr>
          <a:xfrm>
            <a:off x="0" y="1"/>
            <a:ext cx="9144000" cy="516404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8"/>
          <p:cNvSpPr/>
          <p:nvPr/>
        </p:nvSpPr>
        <p:spPr>
          <a:xfrm>
            <a:off x="421240" y="1447739"/>
            <a:ext cx="8198778" cy="553998"/>
          </a:xfrm>
          <a:prstGeom prst="rect">
            <a:avLst/>
          </a:prstGeom>
          <a:noFill/>
          <a:ln>
            <a:noFill/>
          </a:ln>
        </p:spPr>
        <p:txBody>
          <a:bodyPr anchorCtr="0" anchor="t" bIns="45700" lIns="91425" spcFirstLastPara="1" rIns="91425" wrap="square" tIns="45700">
            <a:spAutoFit/>
          </a:bodyPr>
          <a:lstStyle/>
          <a:p>
            <a:pPr indent="-190500" lvl="0" marL="28575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2"/>
              </a:solidFill>
              <a:latin typeface="Lato"/>
              <a:ea typeface="Lato"/>
              <a:cs typeface="Lato"/>
              <a:sym typeface="Lato"/>
            </a:endParaRPr>
          </a:p>
          <a:p>
            <a:pPr indent="-190500" lvl="0" marL="28575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2"/>
              </a:solidFill>
              <a:latin typeface="Lato"/>
              <a:ea typeface="Lato"/>
              <a:cs typeface="Lato"/>
              <a:sym typeface="Lato"/>
            </a:endParaRPr>
          </a:p>
        </p:txBody>
      </p:sp>
      <p:pic>
        <p:nvPicPr>
          <p:cNvPr descr="Milgram’s Experiment: Power or Influence?" id="194" name="Google Shape;194;p8"/>
          <p:cNvPicPr preferRelativeResize="0"/>
          <p:nvPr/>
        </p:nvPicPr>
        <p:blipFill rotWithShape="1">
          <a:blip r:embed="rId3">
            <a:alphaModFix/>
          </a:blip>
          <a:srcRect b="0" l="0" r="0" t="0"/>
          <a:stretch/>
        </p:blipFill>
        <p:spPr>
          <a:xfrm>
            <a:off x="0" y="0"/>
            <a:ext cx="9144000" cy="51640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9"/>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t/>
            </a:r>
            <a:endParaRPr/>
          </a:p>
        </p:txBody>
      </p:sp>
      <p:sp>
        <p:nvSpPr>
          <p:cNvPr id="200" name="Google Shape;200;p9"/>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300"/>
              <a:buNone/>
            </a:pPr>
            <a:r>
              <a:t/>
            </a:r>
            <a:endParaRPr/>
          </a:p>
        </p:txBody>
      </p:sp>
      <p:pic>
        <p:nvPicPr>
          <p:cNvPr descr="Groupthink Janis" id="201" name="Google Shape;201;p9"/>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Zeeshan</dc:creator>
</cp:coreProperties>
</file>